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22"/>
  </p:notesMasterIdLst>
  <p:sldIdLst>
    <p:sldId id="256" r:id="rId2"/>
    <p:sldId id="264" r:id="rId3"/>
    <p:sldId id="257" r:id="rId4"/>
    <p:sldId id="258" r:id="rId5"/>
    <p:sldId id="271" r:id="rId6"/>
    <p:sldId id="261" r:id="rId7"/>
    <p:sldId id="262" r:id="rId8"/>
    <p:sldId id="263" r:id="rId9"/>
    <p:sldId id="268" r:id="rId10"/>
    <p:sldId id="269" r:id="rId11"/>
    <p:sldId id="270" r:id="rId12"/>
    <p:sldId id="272" r:id="rId13"/>
    <p:sldId id="266" r:id="rId14"/>
    <p:sldId id="273" r:id="rId15"/>
    <p:sldId id="274" r:id="rId16"/>
    <p:sldId id="267" r:id="rId17"/>
    <p:sldId id="265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B7AB4-45E5-4558-9A76-E3FB6803B363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E8077B-47AB-401C-A08F-2635885FC596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</a:t>
            </a:fld>
            <a:endParaRPr lang="es-A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10</a:t>
            </a:fld>
            <a:endParaRPr lang="es-A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11</a:t>
            </a:fld>
            <a:endParaRPr lang="es-A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12</a:t>
            </a:fld>
            <a:endParaRPr lang="es-A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13</a:t>
            </a:fld>
            <a:endParaRPr lang="es-A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14</a:t>
            </a:fld>
            <a:endParaRPr lang="es-A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15</a:t>
            </a:fld>
            <a:endParaRPr lang="es-A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16</a:t>
            </a:fld>
            <a:endParaRPr lang="es-A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17</a:t>
            </a:fld>
            <a:endParaRPr lang="es-A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18</a:t>
            </a:fld>
            <a:endParaRPr lang="es-A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19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20</a:t>
            </a:fld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3</a:t>
            </a:fld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4</a:t>
            </a:fld>
            <a:endParaRPr lang="es-A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5</a:t>
            </a:fld>
            <a:endParaRPr lang="es-A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6</a:t>
            </a:fld>
            <a:endParaRPr lang="es-A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7</a:t>
            </a:fld>
            <a:endParaRPr lang="es-A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8</a:t>
            </a:fld>
            <a:endParaRPr lang="es-A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E8077B-47AB-401C-A08F-2635885FC596}" type="slidenum">
              <a:rPr lang="es-AR" smtClean="0"/>
              <a:pPr/>
              <a:t>9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A377FAD-4E65-4BA5-B8AF-AC4F7D591AC6}" type="datetimeFigureOut">
              <a:rPr lang="es-AR" smtClean="0"/>
              <a:pPr/>
              <a:t>28/09/2013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9486F86-77CD-4AE8-9D53-010BA94F3F2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543455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s-AR" sz="4000" dirty="0" smtClean="0"/>
              <a:t>Los desafíos para la conducción escolar </a:t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>la organización institucional y</a:t>
            </a:r>
            <a:br>
              <a:rPr lang="es-AR" sz="4000" dirty="0" smtClean="0"/>
            </a:br>
            <a:r>
              <a:rPr lang="es-AR" sz="4000" dirty="0" smtClean="0"/>
              <a:t>del trabajo docente…</a:t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>en un mundo cambiante</a:t>
            </a:r>
            <a:endParaRPr lang="es-A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547664" y="3183415"/>
            <a:ext cx="6190456" cy="1829761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Genio de la botella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100" dirty="0" smtClean="0"/>
              <a:t>el docente que ha tenido ilusiones… y luego de una experiencia de desencantos, descree, se desamina…</a:t>
            </a: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471447"/>
            <a:ext cx="8062664" cy="1829761"/>
          </a:xfrm>
        </p:spPr>
        <p:txBody>
          <a:bodyPr>
            <a:noAutofit/>
          </a:bodyPr>
          <a:lstStyle/>
          <a:p>
            <a:r>
              <a:rPr lang="es-AR" sz="3600" dirty="0" smtClean="0"/>
              <a:t>Pregunta por la subjetividad: </a:t>
            </a:r>
            <a:br>
              <a:rPr lang="es-AR" sz="3600" dirty="0" smtClean="0"/>
            </a:br>
            <a:r>
              <a:rPr lang="es-AR" sz="3600" dirty="0" smtClean="0"/>
              <a:t/>
            </a:r>
            <a:br>
              <a:rPr lang="es-AR" sz="3600" dirty="0" smtClean="0"/>
            </a:br>
            <a:r>
              <a:rPr lang="es-AR" sz="3200" dirty="0" smtClean="0"/>
              <a:t>¿Qué elige alguien que decide ser maestro?</a:t>
            </a:r>
            <a:br>
              <a:rPr lang="es-AR" sz="3200" dirty="0" smtClean="0"/>
            </a:br>
            <a:r>
              <a:rPr lang="es-AR" sz="3200" dirty="0" smtClean="0"/>
              <a:t/>
            </a:r>
            <a:br>
              <a:rPr lang="es-AR" sz="3200" dirty="0" smtClean="0"/>
            </a:br>
            <a:r>
              <a:rPr lang="es-AR" sz="3200" dirty="0" smtClean="0"/>
              <a:t>Elección que se resignifica en el marco de un proyecto </a:t>
            </a:r>
            <a:br>
              <a:rPr lang="es-AR" sz="3200" dirty="0" smtClean="0"/>
            </a:br>
            <a:r>
              <a:rPr lang="es-AR" sz="3200" dirty="0" smtClean="0"/>
              <a:t>político-pedagógico</a:t>
            </a:r>
            <a:endParaRPr lang="es-A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3471447"/>
            <a:ext cx="7342584" cy="1829761"/>
          </a:xfrm>
        </p:spPr>
        <p:txBody>
          <a:bodyPr>
            <a:normAutofit fontScale="90000"/>
          </a:bodyPr>
          <a:lstStyle/>
          <a:p>
            <a:r>
              <a:rPr lang="es-AR" sz="3600" dirty="0" smtClean="0"/>
              <a:t>Proyecto  </a:t>
            </a:r>
            <a:br>
              <a:rPr lang="es-AR" sz="3600" dirty="0" smtClean="0"/>
            </a:br>
            <a:r>
              <a:rPr lang="es-AR" sz="3600" dirty="0" smtClean="0"/>
              <a:t>político-pedagógico que da respuesta a la crisis educativa:</a:t>
            </a:r>
            <a:br>
              <a:rPr lang="es-AR" sz="3600" dirty="0" smtClean="0"/>
            </a:br>
            <a:r>
              <a:rPr lang="es-AR" sz="1800" dirty="0" smtClean="0"/>
              <a:t/>
            </a:r>
            <a:br>
              <a:rPr lang="es-AR" sz="1800" dirty="0" smtClean="0"/>
            </a:br>
            <a:r>
              <a:rPr lang="es-AR" sz="3600" dirty="0" smtClean="0"/>
              <a:t>- </a:t>
            </a:r>
            <a:r>
              <a:rPr lang="es-AR" sz="3100" dirty="0" smtClean="0"/>
              <a:t>restauradora-nostálgica en defensa del canon fundacional</a:t>
            </a:r>
            <a:br>
              <a:rPr lang="es-AR" sz="31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>- modernización excluyente</a:t>
            </a:r>
            <a:br>
              <a:rPr lang="es-AR" sz="31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>- modernización incluyente</a:t>
            </a: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259632" y="3039399"/>
            <a:ext cx="6766520" cy="1829761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>Una pedagogía emancipadora … ¿de qué?</a:t>
            </a:r>
            <a:r>
              <a:rPr lang="es-AR" sz="4400" dirty="0" smtClean="0"/>
              <a:t/>
            </a:r>
            <a:br>
              <a:rPr lang="es-AR" sz="44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600" dirty="0" smtClean="0"/>
              <a:t>Neoliberalismo y neoconservadurismo como formación cultural del capitalismo en su fase actual…</a:t>
            </a: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543455"/>
            <a:ext cx="7270576" cy="1829761"/>
          </a:xfrm>
        </p:spPr>
        <p:txBody>
          <a:bodyPr>
            <a:noAutofit/>
          </a:bodyPr>
          <a:lstStyle/>
          <a:p>
            <a:r>
              <a:rPr lang="es-AR" sz="2800" dirty="0" smtClean="0"/>
              <a:t>Educación concebida como mercancía, Escuela  entendida como una empresa</a:t>
            </a:r>
            <a:br>
              <a:rPr lang="es-AR" sz="2800" dirty="0" smtClean="0"/>
            </a:br>
            <a:r>
              <a:rPr lang="es-AR" sz="2800" dirty="0" smtClean="0"/>
              <a:t>Trabajadores como productores, </a:t>
            </a:r>
            <a:br>
              <a:rPr lang="es-AR" sz="2800" dirty="0" smtClean="0"/>
            </a:br>
            <a:r>
              <a:rPr lang="es-AR" sz="2800" dirty="0" smtClean="0"/>
              <a:t>Directivos como gerentes, </a:t>
            </a:r>
            <a:br>
              <a:rPr lang="es-AR" sz="2800" dirty="0" smtClean="0"/>
            </a:br>
            <a:r>
              <a:rPr lang="es-AR" sz="2800" dirty="0" smtClean="0"/>
              <a:t>Alumnos como clientes. </a:t>
            </a:r>
            <a:br>
              <a:rPr lang="es-AR" sz="2800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2800" dirty="0" smtClean="0"/>
              <a:t>Habilita la competencias entre las escuelas y el sistema arancelado</a:t>
            </a:r>
            <a:br>
              <a:rPr lang="es-AR" sz="2800" dirty="0" smtClean="0"/>
            </a:br>
            <a:endParaRPr lang="es-A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39552" y="29340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s-AR" sz="3100" dirty="0" smtClean="0"/>
              <a:t>Paradigma de la calidad educativa </a:t>
            </a: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>ligado </a:t>
            </a:r>
            <a:r>
              <a:rPr lang="es-AR" sz="3100" dirty="0" smtClean="0"/>
              <a:t>al  </a:t>
            </a:r>
            <a:br>
              <a:rPr lang="es-AR" sz="3100" dirty="0" smtClean="0"/>
            </a:br>
            <a:r>
              <a:rPr lang="es-AR" sz="3100" dirty="0" smtClean="0"/>
              <a:t>Paradigma de la evaluación externa. </a:t>
            </a:r>
            <a:br>
              <a:rPr lang="es-AR" sz="31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>un mecanismo de </a:t>
            </a:r>
            <a:r>
              <a:rPr lang="es-AR" sz="3100" dirty="0" err="1" smtClean="0"/>
              <a:t>disciplinamiento</a:t>
            </a:r>
            <a:r>
              <a:rPr lang="es-AR" sz="3100" dirty="0" smtClean="0"/>
              <a:t> docente y de regulación del trabajo docente</a:t>
            </a:r>
            <a:r>
              <a:rPr lang="es-AR" sz="4400" dirty="0" smtClean="0"/>
              <a:t/>
            </a:r>
            <a:br>
              <a:rPr lang="es-AR" sz="4400" dirty="0" smtClean="0"/>
            </a:b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3356992"/>
            <a:ext cx="7054552" cy="1829761"/>
          </a:xfrm>
        </p:spPr>
        <p:txBody>
          <a:bodyPr>
            <a:normAutofit fontScale="90000"/>
          </a:bodyPr>
          <a:lstStyle/>
          <a:p>
            <a:r>
              <a:rPr lang="es-AR" sz="4400" dirty="0" smtClean="0"/>
              <a:t>Dimensiones del trabajo docente</a:t>
            </a:r>
            <a:br>
              <a:rPr lang="es-AR" sz="4400" dirty="0" smtClean="0"/>
            </a:b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 smtClean="0"/>
              <a:t>- organización del puesto y proceso de </a:t>
            </a:r>
            <a:r>
              <a:rPr lang="es-AR" sz="2700" u="sng" dirty="0" smtClean="0"/>
              <a:t>trabajo docente</a:t>
            </a: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 smtClean="0"/>
              <a:t>- organización </a:t>
            </a:r>
            <a:r>
              <a:rPr lang="es-AR" sz="2700" u="sng" dirty="0" smtClean="0"/>
              <a:t>institucional</a:t>
            </a:r>
            <a:br>
              <a:rPr lang="es-AR" sz="2700" u="sng" dirty="0" smtClean="0"/>
            </a:b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 smtClean="0"/>
              <a:t>- organización </a:t>
            </a:r>
            <a:r>
              <a:rPr lang="es-AR" sz="2700" u="sng" dirty="0" smtClean="0"/>
              <a:t>curricular</a:t>
            </a:r>
            <a:endParaRPr lang="es-AR" sz="27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3903495"/>
            <a:ext cx="7198568" cy="1829761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>Pregunta por el sentido político de la educación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r>
              <a:rPr lang="es-AR" sz="3100" dirty="0" smtClean="0"/>
              <a:t>Educación como </a:t>
            </a:r>
            <a:r>
              <a:rPr lang="es-AR" sz="3100" u="sng" dirty="0" smtClean="0"/>
              <a:t>derecho</a:t>
            </a:r>
            <a:r>
              <a:rPr lang="es-AR" sz="3100" dirty="0" smtClean="0"/>
              <a:t> social y humano… </a:t>
            </a:r>
            <a:br>
              <a:rPr lang="es-AR" sz="3100" dirty="0" smtClean="0"/>
            </a:br>
            <a:r>
              <a:rPr lang="es-AR" sz="3100" dirty="0" smtClean="0"/>
              <a:t>y para la emancipación</a:t>
            </a:r>
            <a:br>
              <a:rPr lang="es-AR" sz="31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>pensar-actuar en una pedagogía emancipadora</a:t>
            </a:r>
            <a:br>
              <a:rPr lang="es-AR" sz="3100" dirty="0" smtClean="0"/>
            </a:b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3687471"/>
            <a:ext cx="7198568" cy="1829761"/>
          </a:xfrm>
        </p:spPr>
        <p:txBody>
          <a:bodyPr>
            <a:normAutofit fontScale="90000"/>
          </a:bodyPr>
          <a:lstStyle/>
          <a:p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4000" dirty="0" smtClean="0"/>
              <a:t>pensar-actuar en una pedagogía emancipadora impl</a:t>
            </a:r>
            <a:r>
              <a:rPr lang="es-AR" sz="4400" dirty="0" smtClean="0"/>
              <a:t>ica</a:t>
            </a:r>
            <a:br>
              <a:rPr lang="es-AR" sz="4400" dirty="0" smtClean="0"/>
            </a:br>
            <a:r>
              <a:rPr lang="es-AR" sz="4400" dirty="0" smtClean="0"/>
              <a:t/>
            </a:r>
            <a:br>
              <a:rPr lang="es-AR" sz="4400" dirty="0" smtClean="0"/>
            </a:br>
            <a:r>
              <a:rPr lang="es-AR" sz="3100" dirty="0" smtClean="0"/>
              <a:t>Cuestionamiento a la epistemológica de las categorías </a:t>
            </a:r>
            <a:r>
              <a:rPr lang="es-AR" sz="3100" dirty="0" err="1" smtClean="0"/>
              <a:t>eurocéntricas</a:t>
            </a:r>
            <a:r>
              <a:rPr lang="es-AR" sz="3100" dirty="0" smtClean="0"/>
              <a:t> para mirar la realidad. Construir una epistemología del Sur… </a:t>
            </a:r>
            <a:br>
              <a:rPr lang="es-AR" sz="3100" dirty="0" smtClean="0"/>
            </a:b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4191527"/>
            <a:ext cx="6838528" cy="1829761"/>
          </a:xfrm>
        </p:spPr>
        <p:txBody>
          <a:bodyPr>
            <a:normAutofit fontScale="90000"/>
          </a:bodyPr>
          <a:lstStyle/>
          <a:p>
            <a:pPr algn="l"/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>pensar-actuar en una pedagogía emancipadora implica la</a:t>
            </a:r>
            <a:br>
              <a:rPr lang="es-AR" sz="3100" dirty="0" smtClean="0"/>
            </a:br>
            <a:r>
              <a:rPr lang="es-AR" sz="3100" dirty="0" smtClean="0"/>
              <a:t>la recuperación del pensamiento crítico libertario Latinoamericano:</a:t>
            </a:r>
            <a:br>
              <a:rPr lang="es-AR" sz="3100" dirty="0" smtClean="0"/>
            </a:br>
            <a:r>
              <a:rPr lang="es-AR" sz="4400" dirty="0" smtClean="0"/>
              <a:t/>
            </a:r>
            <a:br>
              <a:rPr lang="es-AR" sz="4400" dirty="0" smtClean="0"/>
            </a:br>
            <a:r>
              <a:rPr lang="es-AR" sz="2800" dirty="0" smtClean="0"/>
              <a:t>construcción de un proyecto político pedagógico que parte desde cada escuela y del territorio.</a:t>
            </a:r>
            <a:br>
              <a:rPr lang="es-AR" sz="2800" dirty="0" smtClean="0"/>
            </a:br>
            <a:r>
              <a:rPr lang="es-AR" sz="2800" dirty="0" smtClean="0"/>
              <a:t/>
            </a:r>
            <a:br>
              <a:rPr lang="es-AR" sz="2800" dirty="0" smtClean="0"/>
            </a:b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967391"/>
            <a:ext cx="7772400" cy="1829761"/>
          </a:xfrm>
        </p:spPr>
        <p:txBody>
          <a:bodyPr>
            <a:noAutofit/>
          </a:bodyPr>
          <a:lstStyle/>
          <a:p>
            <a:pPr algn="ctr"/>
            <a:r>
              <a:rPr lang="es-AR" sz="4000" dirty="0" smtClean="0"/>
              <a:t>Sentido político del </a:t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>trabajo/tarea/profesión </a:t>
            </a:r>
            <a:br>
              <a:rPr lang="es-AR" sz="4000" dirty="0" smtClean="0"/>
            </a:br>
            <a:r>
              <a:rPr lang="es-AR" sz="4000" dirty="0" smtClean="0"/>
              <a:t>de enseñar </a:t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>y de la escuela</a:t>
            </a:r>
            <a:endParaRPr lang="es-AR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87624" y="4191527"/>
            <a:ext cx="7270576" cy="1829761"/>
          </a:xfrm>
        </p:spPr>
        <p:txBody>
          <a:bodyPr>
            <a:normAutofit fontScale="90000"/>
          </a:bodyPr>
          <a:lstStyle/>
          <a:p>
            <a:pPr algn="l"/>
            <a:r>
              <a:rPr lang="es-AR" sz="3100" dirty="0" smtClean="0"/>
              <a:t/>
            </a:r>
            <a:br>
              <a:rPr lang="es-AR" sz="3100" dirty="0" smtClean="0"/>
            </a:br>
            <a:r>
              <a:rPr lang="es-AR" sz="3100" dirty="0" smtClean="0"/>
              <a:t>pensar-actuar en una pedagogía emancipadora implica la</a:t>
            </a:r>
            <a:br>
              <a:rPr lang="es-AR" sz="3100" dirty="0" smtClean="0"/>
            </a:br>
            <a:r>
              <a:rPr lang="es-AR" sz="3100" dirty="0" smtClean="0"/>
              <a:t>la recuperación del pensamiento crítico libertario Latinoamericano:</a:t>
            </a:r>
            <a:br>
              <a:rPr lang="es-AR" sz="3100" dirty="0" smtClean="0"/>
            </a:br>
            <a:r>
              <a:rPr lang="es-AR" sz="2200" dirty="0" smtClean="0"/>
              <a:t/>
            </a:r>
            <a:br>
              <a:rPr lang="es-AR" sz="2200" dirty="0" smtClean="0"/>
            </a:br>
            <a:r>
              <a:rPr lang="es-AR" sz="3100" dirty="0" smtClean="0"/>
              <a:t>- </a:t>
            </a:r>
            <a:r>
              <a:rPr lang="es-AR" sz="2700" dirty="0" smtClean="0"/>
              <a:t>soberanía cognitiva (enseñar para liberar…)</a:t>
            </a:r>
            <a:br>
              <a:rPr lang="es-AR" sz="2700" dirty="0" smtClean="0"/>
            </a:br>
            <a:r>
              <a:rPr lang="es-AR" sz="2700" dirty="0" smtClean="0"/>
              <a:t>- considerar todos aspectos de la personalidad, sentir, hacer, convivir, pensar. </a:t>
            </a:r>
            <a:br>
              <a:rPr lang="es-AR" sz="2700" dirty="0" smtClean="0"/>
            </a:br>
            <a:r>
              <a:rPr lang="es-AR" sz="2700" dirty="0" smtClean="0"/>
              <a:t>- Superar la división del trabajo y en tender que es un proceso integral.</a:t>
            </a:r>
            <a:r>
              <a:rPr lang="es-AR" sz="2800" dirty="0" smtClean="0"/>
              <a:t/>
            </a:r>
            <a:br>
              <a:rPr lang="es-AR" sz="28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967391"/>
            <a:ext cx="7772400" cy="1829761"/>
          </a:xfrm>
        </p:spPr>
        <p:txBody>
          <a:bodyPr>
            <a:normAutofit fontScale="90000"/>
          </a:bodyPr>
          <a:lstStyle/>
          <a:p>
            <a:pPr algn="ctr"/>
            <a:r>
              <a:rPr lang="es-AR" sz="4400" dirty="0" smtClean="0"/>
              <a:t>Identidad docente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 </a:t>
            </a:r>
            <a:br>
              <a:rPr lang="es-AR" dirty="0" smtClean="0"/>
            </a:br>
            <a:r>
              <a:rPr lang="es-AR" sz="3600" dirty="0" smtClean="0"/>
              <a:t>Apostolado-sacerdocio laico  </a:t>
            </a:r>
            <a:br>
              <a:rPr lang="es-AR" sz="3600" dirty="0" smtClean="0"/>
            </a:br>
            <a:r>
              <a:rPr lang="es-AR" sz="3600" dirty="0" smtClean="0"/>
              <a:t> </a:t>
            </a:r>
            <a:br>
              <a:rPr lang="es-AR" sz="3600" dirty="0" smtClean="0"/>
            </a:br>
            <a:r>
              <a:rPr lang="es-AR" sz="3600" dirty="0" smtClean="0"/>
              <a:t>Docente-técnico- profesional</a:t>
            </a:r>
            <a:br>
              <a:rPr lang="es-AR" sz="3600" dirty="0" smtClean="0"/>
            </a:br>
            <a:r>
              <a:rPr lang="es-AR" sz="3600" dirty="0" smtClean="0"/>
              <a:t> </a:t>
            </a:r>
            <a:br>
              <a:rPr lang="es-AR" sz="3600" dirty="0" smtClean="0"/>
            </a:br>
            <a:r>
              <a:rPr lang="es-AR" sz="3600" dirty="0" smtClean="0"/>
              <a:t>Docente-trabajador/a</a:t>
            </a:r>
            <a:br>
              <a:rPr lang="es-AR" sz="3600" dirty="0" smtClean="0"/>
            </a:b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3903495"/>
            <a:ext cx="8062664" cy="1829761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>Sentido político de la escuela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sz="2700" dirty="0" smtClean="0"/>
              <a:t> Desafío de superar el péndulo autoritario en el que estamos tentados de caer:</a:t>
            </a:r>
            <a:br>
              <a:rPr lang="es-AR" sz="2700" dirty="0" smtClean="0"/>
            </a:br>
            <a:r>
              <a:rPr lang="es-AR" sz="2700" dirty="0" smtClean="0"/>
              <a:t>fabricar o abandonar. </a:t>
            </a:r>
            <a:br>
              <a:rPr lang="es-AR" sz="2700" dirty="0" smtClean="0"/>
            </a:b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 smtClean="0"/>
              <a:t>O bien los estudiantes aceptan lo que la escuela les propone</a:t>
            </a:r>
            <a:br>
              <a:rPr lang="es-AR" sz="2700" dirty="0" smtClean="0"/>
            </a:br>
            <a:r>
              <a:rPr lang="es-AR" sz="2700" dirty="0" smtClean="0"/>
              <a:t>o no sirven para la escuela. </a:t>
            </a:r>
            <a:br>
              <a:rPr lang="es-AR" sz="2700" dirty="0" smtClean="0"/>
            </a:br>
            <a:r>
              <a:rPr lang="es-AR" sz="2700" dirty="0" smtClean="0"/>
              <a:t/>
            </a:r>
            <a:br>
              <a:rPr lang="es-AR" sz="2700" dirty="0" smtClean="0"/>
            </a:br>
            <a:r>
              <a:rPr lang="es-AR" sz="2700" dirty="0" smtClean="0"/>
              <a:t>Cómo minimizar la máxima </a:t>
            </a:r>
            <a:br>
              <a:rPr lang="es-AR" sz="2700" dirty="0" smtClean="0"/>
            </a:br>
            <a:r>
              <a:rPr lang="es-AR" sz="2700" dirty="0" smtClean="0"/>
              <a:t>«serán lo que deban ser o no serán nada»,</a:t>
            </a:r>
            <a:r>
              <a:rPr lang="es-AR" sz="3100" dirty="0" smtClean="0"/>
              <a:t/>
            </a:r>
            <a:br>
              <a:rPr lang="es-AR" sz="3100" dirty="0" smtClean="0"/>
            </a:b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895383"/>
            <a:ext cx="7772400" cy="1829761"/>
          </a:xfrm>
        </p:spPr>
        <p:txBody>
          <a:bodyPr>
            <a:normAutofit fontScale="90000"/>
          </a:bodyPr>
          <a:lstStyle/>
          <a:p>
            <a:r>
              <a:rPr lang="es-AR" sz="4000" dirty="0" smtClean="0"/>
              <a:t>Imágenes para pensar </a:t>
            </a: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>nuestra </a:t>
            </a:r>
            <a:r>
              <a:rPr lang="es-AR" sz="4000" dirty="0" smtClean="0"/>
              <a:t>tarea </a:t>
            </a:r>
            <a:br>
              <a:rPr lang="es-AR" sz="4000" dirty="0" smtClean="0"/>
            </a:br>
            <a:r>
              <a:rPr lang="es-AR" sz="4000" dirty="0" smtClean="0"/>
              <a:t>y la escuela:</a:t>
            </a:r>
            <a:br>
              <a:rPr lang="es-AR" sz="4000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100" dirty="0" smtClean="0"/>
              <a:t> péndulo autoritario en el que estamos tentados de caer:</a:t>
            </a:r>
            <a:br>
              <a:rPr lang="es-AR" sz="3100" dirty="0" smtClean="0"/>
            </a:br>
            <a:r>
              <a:rPr lang="es-AR" sz="3100" dirty="0" smtClean="0"/>
              <a:t>fabricar o abandonar.</a:t>
            </a: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9816" y="3327431"/>
            <a:ext cx="7558608" cy="1829761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4000" dirty="0" smtClean="0"/>
              <a:t>Dr. </a:t>
            </a:r>
            <a:r>
              <a:rPr lang="es-AR" sz="4000" dirty="0" err="1" smtClean="0"/>
              <a:t>Frankenstein</a:t>
            </a: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sz="4000" dirty="0" smtClean="0"/>
              <a:t/>
            </a:r>
            <a:br>
              <a:rPr lang="es-AR" sz="4000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100" dirty="0" smtClean="0"/>
              <a:t>fabrica a los estudiantes con retazos, que cobran vida con su artificio. Así, serán repetición de nosotros mismos…</a:t>
            </a:r>
            <a:br>
              <a:rPr lang="es-AR" sz="3100" dirty="0" smtClean="0"/>
            </a:br>
            <a:r>
              <a:rPr lang="es-AR" sz="3100" dirty="0" smtClean="0"/>
              <a:t/>
            </a:r>
            <a:br>
              <a:rPr lang="es-AR" sz="3100" dirty="0" smtClean="0"/>
            </a:b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71600" y="3183415"/>
            <a:ext cx="6982544" cy="1829761"/>
          </a:xfrm>
        </p:spPr>
        <p:txBody>
          <a:bodyPr>
            <a:normAutofit fontScale="90000"/>
          </a:bodyPr>
          <a:lstStyle/>
          <a:p>
            <a:r>
              <a:rPr lang="es-AR" dirty="0" err="1" smtClean="0"/>
              <a:t>Superman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100" dirty="0" smtClean="0"/>
              <a:t>Modelos infalibles a ser imitados… el maestro-</a:t>
            </a:r>
            <a:r>
              <a:rPr lang="es-AR" sz="3100" dirty="0" err="1" smtClean="0"/>
              <a:t>superman</a:t>
            </a:r>
            <a:r>
              <a:rPr lang="es-AR" sz="3100" dirty="0" smtClean="0"/>
              <a:t> debe saberlo todo…</a:t>
            </a:r>
            <a:r>
              <a:rPr lang="es-AR" dirty="0" smtClean="0"/>
              <a:t/>
            </a:r>
            <a:br>
              <a:rPr lang="es-AR" dirty="0" smtClean="0"/>
            </a:br>
            <a:endParaRPr lang="es-A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15616" y="2895383"/>
            <a:ext cx="6766520" cy="1829761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Peter Pan</a:t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100" dirty="0" smtClean="0"/>
              <a:t>el maestro se hace niño… </a:t>
            </a:r>
            <a:br>
              <a:rPr lang="es-AR" sz="3100" dirty="0" smtClean="0"/>
            </a:br>
            <a:r>
              <a:rPr lang="es-AR" sz="3100" dirty="0" smtClean="0"/>
              <a:t>se niega a crecer…</a:t>
            </a: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619672" y="3255423"/>
            <a:ext cx="6118448" cy="1829761"/>
          </a:xfrm>
        </p:spPr>
        <p:txBody>
          <a:bodyPr>
            <a:normAutofit fontScale="90000"/>
          </a:bodyPr>
          <a:lstStyle/>
          <a:p>
            <a:r>
              <a:rPr lang="es-AR" dirty="0" err="1" smtClean="0"/>
              <a:t>Sandokán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/>
            </a:r>
            <a:br>
              <a:rPr lang="es-AR" dirty="0" smtClean="0"/>
            </a:br>
            <a:r>
              <a:rPr lang="es-AR" sz="3100" dirty="0" smtClean="0"/>
              <a:t>el docente como luchador empedernido…</a:t>
            </a:r>
            <a:br>
              <a:rPr lang="es-AR" sz="3100" dirty="0" smtClean="0"/>
            </a:br>
            <a:r>
              <a:rPr lang="es-AR" sz="3100" dirty="0" smtClean="0"/>
              <a:t>ve la realidad de manera binaria: amigos o enemigos…</a:t>
            </a:r>
            <a:endParaRPr lang="es-AR" sz="3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313</TotalTime>
  <Words>88</Words>
  <Application>Microsoft Office PowerPoint</Application>
  <PresentationFormat>Presentación en pantalla (4:3)</PresentationFormat>
  <Paragraphs>40</Paragraphs>
  <Slides>20</Slides>
  <Notes>20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Concurrencia</vt:lpstr>
      <vt:lpstr>Los desafíos para la conducción escolar   la organización institucional y del trabajo docente…  en un mundo cambiante</vt:lpstr>
      <vt:lpstr>Sentido político del   trabajo/tarea/profesión  de enseñar   y de la escuela</vt:lpstr>
      <vt:lpstr>Identidad docente   Apostolado-sacerdocio laico     Docente-técnico- profesional   Docente-trabajador/a </vt:lpstr>
      <vt:lpstr>Sentido político de la escuela  Desafío de superar el péndulo autoritario en el que estamos tentados de caer: fabricar o abandonar.   O bien los estudiantes aceptan lo que la escuela les propone o no sirven para la escuela.   Cómo minimizar la máxima  «serán lo que deban ser o no serán nada», </vt:lpstr>
      <vt:lpstr>Imágenes para pensar  nuestra tarea  y la escuela:   péndulo autoritario en el que estamos tentados de caer: fabricar o abandonar.</vt:lpstr>
      <vt:lpstr>  Dr. Frankenstein   fabrica a los estudiantes con retazos, que cobran vida con su artificio. Así, serán repetición de nosotros mismos…  </vt:lpstr>
      <vt:lpstr>Superman   Modelos infalibles a ser imitados… el maestro-superman debe saberlo todo… </vt:lpstr>
      <vt:lpstr>Peter Pan   el maestro se hace niño…  se niega a crecer…</vt:lpstr>
      <vt:lpstr>Sandokán   el docente como luchador empedernido… ve la realidad de manera binaria: amigos o enemigos…</vt:lpstr>
      <vt:lpstr>Genio de la botella   el docente que ha tenido ilusiones… y luego de una experiencia de desencantos, descree, se desamina…</vt:lpstr>
      <vt:lpstr>Pregunta por la subjetividad:   ¿Qué elige alguien que decide ser maestro?  Elección que se resignifica en el marco de un proyecto  político-pedagógico</vt:lpstr>
      <vt:lpstr>Proyecto   político-pedagógico que da respuesta a la crisis educativa:  - restauradora-nostálgica en defensa del canon fundacional  - modernización excluyente  - modernización incluyente</vt:lpstr>
      <vt:lpstr>Una pedagogía emancipadora … ¿de qué?  Neoliberalismo y neoconservadurismo como formación cultural del capitalismo en su fase actual…</vt:lpstr>
      <vt:lpstr>Educación concebida como mercancía, Escuela  entendida como una empresa Trabajadores como productores,  Directivos como gerentes,  Alumnos como clientes.   Habilita la competencias entre las escuelas y el sistema arancelado </vt:lpstr>
      <vt:lpstr>Paradigma de la calidad educativa  ligado al   Paradigma de la evaluación externa.   un mecanismo de disciplinamiento docente y de regulación del trabajo docente </vt:lpstr>
      <vt:lpstr>Dimensiones del trabajo docente  - organización del puesto y proceso de trabajo docente  - organización institucional  - organización curricular</vt:lpstr>
      <vt:lpstr>Pregunta por el sentido político de la educación  Educación como derecho social y humano…  y para la emancipación  pensar-actuar en una pedagogía emancipadora </vt:lpstr>
      <vt:lpstr> pensar-actuar en una pedagogía emancipadora implica  Cuestionamiento a la epistemológica de las categorías eurocéntricas para mirar la realidad. Construir una epistemología del Sur…  </vt:lpstr>
      <vt:lpstr> pensar-actuar en una pedagogía emancipadora implica la la recuperación del pensamiento crítico libertario Latinoamericano:  construcción de un proyecto político pedagógico que parte desde cada escuela y del territorio.  </vt:lpstr>
      <vt:lpstr> pensar-actuar en una pedagogía emancipadora implica la la recuperación del pensamiento crítico libertario Latinoamericano:  - soberanía cognitiva (enseñar para liberar…) - considerar todos aspectos de la personalidad, sentir, hacer, convivir, pensar.  - Superar la división del trabajo y en tender que es un proceso integral.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Sentido político del   trabajo/tarea/profesión  de enseñar   y de la escuela</dc:title>
  <dc:creator>Miguel</dc:creator>
  <cp:lastModifiedBy>Miguel</cp:lastModifiedBy>
  <cp:revision>11</cp:revision>
  <dcterms:created xsi:type="dcterms:W3CDTF">2013-09-26T15:23:18Z</dcterms:created>
  <dcterms:modified xsi:type="dcterms:W3CDTF">2013-09-28T12:50:32Z</dcterms:modified>
</cp:coreProperties>
</file>